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3"/>
  </p:notesMasterIdLst>
  <p:sldIdLst>
    <p:sldId id="256" r:id="rId2"/>
    <p:sldId id="258" r:id="rId3"/>
    <p:sldId id="259" r:id="rId4"/>
    <p:sldId id="261" r:id="rId5"/>
    <p:sldId id="304" r:id="rId6"/>
    <p:sldId id="262" r:id="rId7"/>
    <p:sldId id="263" r:id="rId8"/>
    <p:sldId id="264" r:id="rId9"/>
    <p:sldId id="265" r:id="rId10"/>
    <p:sldId id="266" r:id="rId11"/>
    <p:sldId id="292" r:id="rId12"/>
    <p:sldId id="294" r:id="rId13"/>
    <p:sldId id="296" r:id="rId14"/>
    <p:sldId id="297" r:id="rId15"/>
    <p:sldId id="305" r:id="rId16"/>
    <p:sldId id="267" r:id="rId17"/>
    <p:sldId id="268" r:id="rId18"/>
    <p:sldId id="299" r:id="rId19"/>
    <p:sldId id="300" r:id="rId20"/>
    <p:sldId id="269" r:id="rId21"/>
    <p:sldId id="306" r:id="rId22"/>
    <p:sldId id="270" r:id="rId23"/>
    <p:sldId id="272" r:id="rId24"/>
    <p:sldId id="271" r:id="rId25"/>
    <p:sldId id="276" r:id="rId26"/>
    <p:sldId id="319" r:id="rId27"/>
    <p:sldId id="273" r:id="rId28"/>
    <p:sldId id="317" r:id="rId29"/>
    <p:sldId id="318" r:id="rId30"/>
    <p:sldId id="307" r:id="rId31"/>
    <p:sldId id="274" r:id="rId32"/>
    <p:sldId id="275" r:id="rId33"/>
    <p:sldId id="277" r:id="rId34"/>
    <p:sldId id="278" r:id="rId35"/>
    <p:sldId id="279" r:id="rId36"/>
    <p:sldId id="289" r:id="rId37"/>
    <p:sldId id="290" r:id="rId38"/>
    <p:sldId id="291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311" r:id="rId47"/>
    <p:sldId id="287" r:id="rId48"/>
    <p:sldId id="288" r:id="rId49"/>
    <p:sldId id="312" r:id="rId50"/>
    <p:sldId id="310" r:id="rId51"/>
    <p:sldId id="313" r:id="rId52"/>
    <p:sldId id="315" r:id="rId53"/>
    <p:sldId id="316" r:id="rId54"/>
    <p:sldId id="309" r:id="rId55"/>
    <p:sldId id="257" r:id="rId56"/>
    <p:sldId id="320" r:id="rId57"/>
    <p:sldId id="308" r:id="rId58"/>
    <p:sldId id="298" r:id="rId59"/>
    <p:sldId id="301" r:id="rId60"/>
    <p:sldId id="302" r:id="rId61"/>
    <p:sldId id="303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4161"/>
    <a:srgbClr val="EDA950"/>
    <a:srgbClr val="AADB83"/>
    <a:srgbClr val="5FC471"/>
    <a:srgbClr val="1172A0"/>
    <a:srgbClr val="A02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32"/>
    <p:restoredTop sz="94643"/>
  </p:normalViewPr>
  <p:slideViewPr>
    <p:cSldViewPr snapToGrid="0" snapToObjects="1">
      <p:cViewPr varScale="1">
        <p:scale>
          <a:sx n="91" d="100"/>
          <a:sy n="91" d="100"/>
        </p:scale>
        <p:origin x="200" y="8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699C4-DAEC-E14E-9E36-1A3E6FEAD045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75EFA-59BC-FD42-A6F2-8F851E58D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18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75EFA-59BC-FD42-A6F2-8F851E58D9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51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75EFA-59BC-FD42-A6F2-8F851E58D9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16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99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1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24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65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9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51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852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62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14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69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55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79C0B-033D-A34D-A1C7-15E1098A3661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CB168-07EC-1547-9445-E423B7B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91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www.google.com/url?sa=i&amp;rct=j&amp;q=&amp;esrc=s&amp;source=images&amp;cd=&amp;ved=2ahUKEwjf-fyv2ebaAhVENxQKHeuPCZEQjRx6BAgBEAU&amp;url=https://www.youtube.com/watch?v%3Dr4rySgvfDQU&amp;psig=AOvVaw0R61_H1JiUb2D08Jrje9VM&amp;ust=1525339164144238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855075-5265-D743-A81D-6E753F1CD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232" y="0"/>
            <a:ext cx="5295014" cy="5295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929358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the</a:t>
            </a:r>
            <a:br>
              <a:rPr lang="en-US" sz="13000" dirty="0"/>
            </a:br>
            <a:r>
              <a:rPr lang="en-US" sz="13000" dirty="0"/>
              <a:t>mathematics</a:t>
            </a:r>
            <a:br>
              <a:rPr lang="en-US" sz="13000" dirty="0"/>
            </a:br>
            <a:r>
              <a:rPr lang="en-US" sz="13000" dirty="0"/>
              <a:t>of revolution</a:t>
            </a:r>
          </a:p>
        </p:txBody>
      </p:sp>
    </p:spTree>
    <p:extLst>
      <p:ext uri="{BB962C8B-B14F-4D97-AF65-F5344CB8AC3E}">
        <p14:creationId xmlns:p14="http://schemas.microsoft.com/office/powerpoint/2010/main" val="3143867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economic inequality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90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9CC9DA-B237-E745-BA45-463ADE78A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1238250"/>
            <a:ext cx="5842000" cy="4381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7B6AC6-7B18-204B-8265-F6304C5B7DEE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45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more money solves everything?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5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27000" dirty="0" err="1"/>
              <a:t>Naaaa</a:t>
            </a:r>
            <a:endParaRPr lang="en-US" sz="27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2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7B6AC6-7B18-204B-8265-F6304C5B7DEE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400BC5-1B55-EA4D-BE54-9F55117F8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972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7B6AC6-7B18-204B-8265-F6304C5B7DEE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AC314D-897D-0F4B-87D2-A66454BEC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868" y="131540"/>
            <a:ext cx="8728732" cy="654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5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social networks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21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C2B093-044C-4747-95A4-EE10839D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E26762-7920-0742-8942-3303BAAAE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65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9000" dirty="0"/>
              <a:t>Reasons to not be friends with a mathematician (a non-exhaustive list)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59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FFEFDE-30B7-0748-A4CA-D29E8EDCF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7746" y="43703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3000" dirty="0"/>
              <a:t>1)-99) left as proof to the reader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E6F5E8F-DE88-D74D-84FB-0D261EFBB07A}"/>
              </a:ext>
            </a:extLst>
          </p:cNvPr>
          <p:cNvSpPr txBox="1">
            <a:spLocks/>
          </p:cNvSpPr>
          <p:nvPr/>
        </p:nvSpPr>
        <p:spPr>
          <a:xfrm>
            <a:off x="276446" y="362101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000" dirty="0"/>
              <a:t>100) they make </a:t>
            </a:r>
            <a:r>
              <a:rPr lang="en-US" sz="9000" dirty="0" err="1"/>
              <a:t>visualisations</a:t>
            </a:r>
            <a:r>
              <a:rPr lang="en-US" sz="9000" dirty="0"/>
              <a:t> like this:</a:t>
            </a:r>
          </a:p>
        </p:txBody>
      </p:sp>
    </p:spTree>
    <p:extLst>
      <p:ext uri="{BB962C8B-B14F-4D97-AF65-F5344CB8AC3E}">
        <p14:creationId xmlns:p14="http://schemas.microsoft.com/office/powerpoint/2010/main" val="428574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Q. what makes us human?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6F4DF-B2B9-4344-A51A-51BC2F972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4" t="33704" r="1096" b="13888"/>
          <a:stretch/>
        </p:blipFill>
        <p:spPr>
          <a:xfrm>
            <a:off x="6616699" y="2311400"/>
            <a:ext cx="5080001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65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675871D-7E1F-294B-A5C5-2F681E7F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E6F5E8F-DE88-D74D-84FB-0D261EFBB07A}"/>
              </a:ext>
            </a:extLst>
          </p:cNvPr>
          <p:cNvSpPr txBox="1">
            <a:spLocks/>
          </p:cNvSpPr>
          <p:nvPr/>
        </p:nvSpPr>
        <p:spPr>
          <a:xfrm>
            <a:off x="276446" y="362101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000" dirty="0"/>
              <a:t>101) and make spreadsheets like this:</a:t>
            </a:r>
          </a:p>
        </p:txBody>
      </p:sp>
    </p:spTree>
    <p:extLst>
      <p:ext uri="{BB962C8B-B14F-4D97-AF65-F5344CB8AC3E}">
        <p14:creationId xmlns:p14="http://schemas.microsoft.com/office/powerpoint/2010/main" val="489379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what should we look for?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42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40E318-25A4-444E-A205-6D15FB788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83" y="0"/>
            <a:ext cx="9811301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29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heavy tails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22BF2C-06E2-AE4C-BD65-49984D35A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436" y="287079"/>
            <a:ext cx="6085663" cy="377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75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E40AEF-23CC-C245-92AF-0816CF112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758950"/>
            <a:ext cx="4191000" cy="3340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DB0777-654A-7B43-A5B6-45DAE418A7CB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05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4C6E43-EFC1-4145-8D80-25740FE1A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515" y="0"/>
            <a:ext cx="546496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DB0777-654A-7B43-A5B6-45DAE418A7CB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630013-4EC6-7A4A-ADDC-8CE755B07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92" y="1248507"/>
            <a:ext cx="4684566" cy="436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333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small world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36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ésultat de recherche d'images pour &quot;triangles&quot;">
            <a:hlinkClick r:id="rId2"/>
            <a:extLst>
              <a:ext uri="{FF2B5EF4-FFF2-40B4-BE49-F238E27FC236}">
                <a16:creationId xmlns:a16="http://schemas.microsoft.com/office/drawing/2014/main" id="{67ED2C3E-419E-304A-A9CC-87A511C1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450" y="450850"/>
            <a:ext cx="10579100" cy="595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8068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0000" dirty="0"/>
              <a:t>Every triangle is a love triangle when you love triangles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9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42" y="4577944"/>
            <a:ext cx="11621387" cy="2387600"/>
          </a:xfrm>
        </p:spPr>
        <p:txBody>
          <a:bodyPr>
            <a:noAutofit/>
          </a:bodyPr>
          <a:lstStyle/>
          <a:p>
            <a:r>
              <a:rPr lang="en-US" sz="17000" dirty="0"/>
              <a:t>UNIQUE CORRECT ANSWER</a:t>
            </a:r>
          </a:p>
        </p:txBody>
      </p:sp>
    </p:spTree>
    <p:extLst>
      <p:ext uri="{BB962C8B-B14F-4D97-AF65-F5344CB8AC3E}">
        <p14:creationId xmlns:p14="http://schemas.microsoft.com/office/powerpoint/2010/main" val="3404862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triadic closure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58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 err="1"/>
              <a:t>barábasi</a:t>
            </a:r>
            <a:r>
              <a:rPr lang="en-US" sz="13000" dirty="0"/>
              <a:t>-albert 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002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E69761-FCD7-894E-9F1A-D55898DA5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841" y="0"/>
            <a:ext cx="898031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1FF628-4DF0-6444-BCD5-C0A699686611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231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watts-</a:t>
            </a:r>
            <a:r>
              <a:rPr lang="en-US" sz="13000" dirty="0" err="1"/>
              <a:t>strogatz</a:t>
            </a:r>
            <a:r>
              <a:rPr lang="en-US" sz="13000" dirty="0"/>
              <a:t> 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354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377514-7B42-F740-9637-A73A24BE2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172" y="0"/>
            <a:ext cx="9317656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01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economic inequality on a network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580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22006B-7234-CE47-8F04-CE11536B5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87079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504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01AE7E-C376-5D4E-B7E9-3F1519C26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373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5EC67-AE0B-434D-A518-C5F5062EF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434" y="0"/>
            <a:ext cx="66251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14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models of revolution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07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3846" y="3633714"/>
            <a:ext cx="9144000" cy="2387600"/>
          </a:xfrm>
        </p:spPr>
        <p:txBody>
          <a:bodyPr>
            <a:noAutofit/>
          </a:bodyPr>
          <a:lstStyle/>
          <a:p>
            <a:pPr algn="r"/>
            <a:r>
              <a:rPr lang="en-US" sz="13000" dirty="0"/>
              <a:t>A. agency and our relations</a:t>
            </a:r>
          </a:p>
        </p:txBody>
      </p:sp>
    </p:spTree>
    <p:extLst>
      <p:ext uri="{BB962C8B-B14F-4D97-AF65-F5344CB8AC3E}">
        <p14:creationId xmlns:p14="http://schemas.microsoft.com/office/powerpoint/2010/main" val="19658469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 err="1"/>
              <a:t>epstein’s</a:t>
            </a:r>
            <a:r>
              <a:rPr lang="en-US" sz="13000" dirty="0"/>
              <a:t> model of civil violence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21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non-violence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867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3.5%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05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my 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6022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inspired by illness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AC9227-9B91-D949-B786-1BF10D7172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70"/>
          <a:stretch/>
        </p:blipFill>
        <p:spPr>
          <a:xfrm>
            <a:off x="4302346" y="4176428"/>
            <a:ext cx="5461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3725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D80E89-BD80-CE41-82F6-D2B45A14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328" y="2749550"/>
            <a:ext cx="90805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685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believing an idea vs. acting on it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08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social influence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2387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Thank God for the Zealots!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40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5" y="3621014"/>
            <a:ext cx="9579935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Revolutionary threshold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148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CAFA6D38-9C96-F047-AFAD-435DA2CBC283}"/>
              </a:ext>
            </a:extLst>
          </p:cNvPr>
          <p:cNvSpPr/>
          <p:nvPr/>
        </p:nvSpPr>
        <p:spPr>
          <a:xfrm>
            <a:off x="297710" y="967562"/>
            <a:ext cx="2838893" cy="2838893"/>
          </a:xfrm>
          <a:prstGeom prst="ellipse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B83EB7F-DFBE-8B4E-AF7F-683FBA692BF8}"/>
              </a:ext>
            </a:extLst>
          </p:cNvPr>
          <p:cNvSpPr/>
          <p:nvPr/>
        </p:nvSpPr>
        <p:spPr>
          <a:xfrm>
            <a:off x="4341625" y="980574"/>
            <a:ext cx="2838893" cy="2838893"/>
          </a:xfrm>
          <a:prstGeom prst="ellipse">
            <a:avLst/>
          </a:prstGeom>
          <a:solidFill>
            <a:srgbClr val="EDA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780294F-9531-2C45-9165-DE60BBAEC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414" y="3593802"/>
            <a:ext cx="3384701" cy="2387600"/>
          </a:xfrm>
        </p:spPr>
        <p:txBody>
          <a:bodyPr>
            <a:noAutofit/>
          </a:bodyPr>
          <a:lstStyle/>
          <a:p>
            <a:r>
              <a:rPr lang="en-US" sz="5000" dirty="0"/>
              <a:t>agent-based models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7CBFB0-3D31-944B-A437-496523351B6E}"/>
              </a:ext>
            </a:extLst>
          </p:cNvPr>
          <p:cNvSpPr txBox="1">
            <a:spLocks/>
          </p:cNvSpPr>
          <p:nvPr/>
        </p:nvSpPr>
        <p:spPr>
          <a:xfrm>
            <a:off x="3228752" y="1390482"/>
            <a:ext cx="1531088" cy="19930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000" dirty="0"/>
              <a:t>+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8B529BC-7D5A-A345-A52C-DE619FB4E14C}"/>
              </a:ext>
            </a:extLst>
          </p:cNvPr>
          <p:cNvSpPr txBox="1">
            <a:spLocks/>
          </p:cNvSpPr>
          <p:nvPr/>
        </p:nvSpPr>
        <p:spPr>
          <a:xfrm>
            <a:off x="7389628" y="1390482"/>
            <a:ext cx="1531088" cy="19930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3000" dirty="0"/>
              <a:t>=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0EB8CD-659C-F54F-920A-B5F710AD73C5}"/>
              </a:ext>
            </a:extLst>
          </p:cNvPr>
          <p:cNvSpPr txBox="1">
            <a:spLocks/>
          </p:cNvSpPr>
          <p:nvPr/>
        </p:nvSpPr>
        <p:spPr>
          <a:xfrm>
            <a:off x="4341625" y="3593802"/>
            <a:ext cx="275383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social networks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445B04-BF3F-A749-BD39-3E0F24F04068}"/>
              </a:ext>
            </a:extLst>
          </p:cNvPr>
          <p:cNvSpPr/>
          <p:nvPr/>
        </p:nvSpPr>
        <p:spPr>
          <a:xfrm>
            <a:off x="8734647" y="980574"/>
            <a:ext cx="2838893" cy="2838893"/>
          </a:xfrm>
          <a:prstGeom prst="ellipse">
            <a:avLst/>
          </a:prstGeom>
          <a:solidFill>
            <a:srgbClr val="C441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152E0A9-7B37-F044-981B-561EF2F07345}"/>
              </a:ext>
            </a:extLst>
          </p:cNvPr>
          <p:cNvSpPr txBox="1">
            <a:spLocks/>
          </p:cNvSpPr>
          <p:nvPr/>
        </p:nvSpPr>
        <p:spPr>
          <a:xfrm>
            <a:off x="8734647" y="3687114"/>
            <a:ext cx="275383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complex social </a:t>
            </a:r>
            <a:r>
              <a:rPr lang="en-US" sz="5000" dirty="0" err="1"/>
              <a:t>behaviour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9922049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let’s play in the sandpit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061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873CCD-ECFD-EB43-9AA8-A8E8092F0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515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clustering and spread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388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926261-D7CA-834B-AE4C-BD347F6D5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30" y="287079"/>
            <a:ext cx="5585638" cy="4189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313715-F738-6246-A7F7-9CA16BAA4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335" y="2196509"/>
            <a:ext cx="5879805" cy="440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073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5" y="3621014"/>
            <a:ext cx="10409275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lessons for revolutionaries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24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that’s revolting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202635-05D2-4D42-A436-FDC5E64E9E7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845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1202635-05D2-4D42-A436-FDC5E64E9E7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31E871-1F6D-824C-9F48-810F4D4A5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482600"/>
            <a:ext cx="104775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891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jobs for the next person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202635-05D2-4D42-A436-FDC5E64E9E7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02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976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thanks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117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849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7038754" cy="2387600"/>
          </a:xfrm>
        </p:spPr>
        <p:txBody>
          <a:bodyPr>
            <a:noAutofit/>
          </a:bodyPr>
          <a:lstStyle/>
          <a:p>
            <a:pPr algn="l"/>
            <a:r>
              <a:rPr lang="en-US" sz="5000" dirty="0"/>
              <a:t>all the code is open-source and accessible at </a:t>
            </a:r>
            <a:r>
              <a:rPr lang="en-US" sz="5000" dirty="0" err="1"/>
              <a:t>github.com</a:t>
            </a:r>
            <a:r>
              <a:rPr lang="en-US" sz="5000" dirty="0"/>
              <a:t>/</a:t>
            </a:r>
            <a:r>
              <a:rPr lang="en-US" sz="5000" dirty="0" err="1"/>
              <a:t>joekroese</a:t>
            </a:r>
            <a:r>
              <a:rPr lang="en-US" sz="5000" dirty="0"/>
              <a:t>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117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agent-based models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C0534E-F5EE-5A4A-8AF6-1BA9BA3C2A50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879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11525694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questions?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117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77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6834942-0BC5-F244-8A22-E0D54FB497D5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1172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19736-7B56-8549-841F-BC03BB31B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68" y="287079"/>
            <a:ext cx="9081580" cy="605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51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26" y="2886149"/>
            <a:ext cx="12192000" cy="2387600"/>
          </a:xfrm>
        </p:spPr>
        <p:txBody>
          <a:bodyPr>
            <a:noAutofit/>
          </a:bodyPr>
          <a:lstStyle/>
          <a:p>
            <a:pPr algn="l"/>
            <a:r>
              <a:rPr lang="en-US" sz="8000" dirty="0"/>
              <a:t>talking about fish</a:t>
            </a:r>
            <a:br>
              <a:rPr lang="en-US" sz="8000" dirty="0"/>
            </a:br>
            <a:r>
              <a:rPr lang="en-US" sz="8000" dirty="0"/>
              <a:t>so we can talk about birds</a:t>
            </a:r>
            <a:br>
              <a:rPr lang="en-US" sz="8000" dirty="0"/>
            </a:br>
            <a:r>
              <a:rPr lang="en-US" sz="8000" dirty="0"/>
              <a:t>so we can talk about humans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0931E-41AB-1A4B-A782-E376F78BB5C9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fish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1AF38E-3827-9C49-B477-B06FD550DDAC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97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16D9-B826-DE49-8BCB-3B9833BC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446" y="3621014"/>
            <a:ext cx="9144000" cy="2387600"/>
          </a:xfrm>
        </p:spPr>
        <p:txBody>
          <a:bodyPr>
            <a:noAutofit/>
          </a:bodyPr>
          <a:lstStyle/>
          <a:p>
            <a:pPr algn="l"/>
            <a:r>
              <a:rPr lang="en-US" sz="13000" dirty="0"/>
              <a:t>starlings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B1170E-282A-9343-A792-41AD3072EACB}"/>
              </a:ext>
            </a:extLst>
          </p:cNvPr>
          <p:cNvSpPr/>
          <p:nvPr/>
        </p:nvSpPr>
        <p:spPr>
          <a:xfrm>
            <a:off x="10132828" y="287079"/>
            <a:ext cx="1669312" cy="1669312"/>
          </a:xfrm>
          <a:prstGeom prst="rect">
            <a:avLst/>
          </a:prstGeom>
          <a:solidFill>
            <a:srgbClr val="AAD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47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</TotalTime>
  <Words>184</Words>
  <Application>Microsoft Macintosh PowerPoint</Application>
  <PresentationFormat>Widescreen</PresentationFormat>
  <Paragraphs>49</Paragraphs>
  <Slides>61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5" baseType="lpstr">
      <vt:lpstr>Arial</vt:lpstr>
      <vt:lpstr>Calibri</vt:lpstr>
      <vt:lpstr>Calibri Light</vt:lpstr>
      <vt:lpstr>Office Theme</vt:lpstr>
      <vt:lpstr>the mathematics of revolution</vt:lpstr>
      <vt:lpstr>Q. what makes us human?</vt:lpstr>
      <vt:lpstr>UNIQUE CORRECT ANSWER</vt:lpstr>
      <vt:lpstr>A. agency and our relations</vt:lpstr>
      <vt:lpstr>agent-based models</vt:lpstr>
      <vt:lpstr>agent-based models</vt:lpstr>
      <vt:lpstr>talking about fish so we can talk about birds so we can talk about humans</vt:lpstr>
      <vt:lpstr>fish</vt:lpstr>
      <vt:lpstr>starlings</vt:lpstr>
      <vt:lpstr>economic inequality</vt:lpstr>
      <vt:lpstr>PowerPoint Presentation</vt:lpstr>
      <vt:lpstr>more money solves everything?</vt:lpstr>
      <vt:lpstr>Naaaa</vt:lpstr>
      <vt:lpstr>PowerPoint Presentation</vt:lpstr>
      <vt:lpstr>PowerPoint Presentation</vt:lpstr>
      <vt:lpstr>social networks</vt:lpstr>
      <vt:lpstr>PowerPoint Presentation</vt:lpstr>
      <vt:lpstr>Reasons to not be friends with a mathematician (a non-exhaustive list)</vt:lpstr>
      <vt:lpstr>1)-99) left as proof to the reader</vt:lpstr>
      <vt:lpstr>PowerPoint Presentation</vt:lpstr>
      <vt:lpstr>PowerPoint Presentation</vt:lpstr>
      <vt:lpstr>what should we look for?</vt:lpstr>
      <vt:lpstr>PowerPoint Presentation</vt:lpstr>
      <vt:lpstr>heavy tails</vt:lpstr>
      <vt:lpstr>PowerPoint Presentation</vt:lpstr>
      <vt:lpstr>PowerPoint Presentation</vt:lpstr>
      <vt:lpstr>small world</vt:lpstr>
      <vt:lpstr>PowerPoint Presentation</vt:lpstr>
      <vt:lpstr>Every triangle is a love triangle when you love triangles</vt:lpstr>
      <vt:lpstr>triadic closure</vt:lpstr>
      <vt:lpstr>barábasi-albert model</vt:lpstr>
      <vt:lpstr>PowerPoint Presentation</vt:lpstr>
      <vt:lpstr>watts-strogatz model</vt:lpstr>
      <vt:lpstr>PowerPoint Presentation</vt:lpstr>
      <vt:lpstr>economic inequality on a network</vt:lpstr>
      <vt:lpstr>PowerPoint Presentation</vt:lpstr>
      <vt:lpstr>PowerPoint Presentation</vt:lpstr>
      <vt:lpstr>PowerPoint Presentation</vt:lpstr>
      <vt:lpstr>models of revolution</vt:lpstr>
      <vt:lpstr>epstein’s model of civil violence</vt:lpstr>
      <vt:lpstr>non-violence</vt:lpstr>
      <vt:lpstr>3.5%</vt:lpstr>
      <vt:lpstr>my model</vt:lpstr>
      <vt:lpstr>inspired by illness</vt:lpstr>
      <vt:lpstr>PowerPoint Presentation</vt:lpstr>
      <vt:lpstr>believing an idea vs. acting on it</vt:lpstr>
      <vt:lpstr>social influence</vt:lpstr>
      <vt:lpstr>Thank God for the Zealots!</vt:lpstr>
      <vt:lpstr>Revolutionary threshold</vt:lpstr>
      <vt:lpstr>let’s play in the sandpit</vt:lpstr>
      <vt:lpstr>PowerPoint Presentation</vt:lpstr>
      <vt:lpstr>clustering and spread</vt:lpstr>
      <vt:lpstr>PowerPoint Presentation</vt:lpstr>
      <vt:lpstr>lessons for revolutionaries</vt:lpstr>
      <vt:lpstr>that’s revolting</vt:lpstr>
      <vt:lpstr>PowerPoint Presentation</vt:lpstr>
      <vt:lpstr>jobs for the next person</vt:lpstr>
      <vt:lpstr>thanks</vt:lpstr>
      <vt:lpstr>all the code is open-source and accessible at github.com/joekroese/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mathematics of revolution</dc:title>
  <dc:creator>Joe Kroese</dc:creator>
  <cp:lastModifiedBy>Joe Kroese</cp:lastModifiedBy>
  <cp:revision>56</cp:revision>
  <dcterms:created xsi:type="dcterms:W3CDTF">2018-05-01T18:32:36Z</dcterms:created>
  <dcterms:modified xsi:type="dcterms:W3CDTF">2018-05-02T11:47:38Z</dcterms:modified>
</cp:coreProperties>
</file>

<file path=docProps/thumbnail.jpeg>
</file>